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embeddedFontLst>
    <p:embeddedFont>
      <p:font typeface="Amatic SC" panose="020B0604020202020204" charset="-79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Source Code Pro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46A08-617E-413D-A347-50C64EB0BE20}">
  <a:tblStyle styleId="{6E246A08-617E-413D-A347-50C64EB0BE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35d7aeed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35d7aeed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35d7aeed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35d7aeed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35d7aeed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35d7aeedc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35d7aeed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35d7aeed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35d7aeed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35d7aeed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35d7aeed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35d7aeedc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35d7aeed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35d7aeed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35d7aeed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35d7aeed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35d7aeed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35d7aeed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9f68c373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9f68c373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35d7aeed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35d7aeed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35d7aeedc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35d7aeedc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9ff021db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9ff021db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35d7aeed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35d7aeed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35d7aeed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35d7aeed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35d7aeed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35d7aeed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35d7aeed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35d7aeed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35d7aeed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35d7aeed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35d7aeed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35d7aeed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35d7aeed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35d7aeed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35d7aeedc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35d7aeedc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35d7aeed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35d7aeed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35d7aeedc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35d7aeedc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35d7aeed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35d7aeed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35d7aeed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35d7aeed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35d7aeed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35d7aeed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35d7aeed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35d7aeed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35d7aeed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35d7aeed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35d7aeed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35d7aeed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9ff021db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9ff021db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35d7aeed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35d7aeed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5d7aeed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35d7aeed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35d7aeed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35d7aeed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35d7aeedc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35d7aeedc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9ff021db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9ff021db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9ff021db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9ff021db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9ff021db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9ff021db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35d7aeed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35d7aeed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35d7aeed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35d7aeed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35d7aeedc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35d7aeedc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35d7aeed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35d7aeed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35d7aeedc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35d7aeedc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35d7aeed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35d7aeed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35d7aeed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35d7aeed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35d7aeed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35d7aeed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35d7aeed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35d7aeed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35d7aeed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35d7aeed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qH7xDywJhQ?feature=oembed" TargetMode="Externa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1tOqUnXxBDE?feature=oembed" TargetMode="Externa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4r28Kg3s4zU?feature=oembed" TargetMode="External"/><Relationship Id="rId4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78-3d1WE66o?feature=oembed" TargetMode="External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YnUoYdnt3Yo?feature=oembed" TargetMode="External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LiveCap Cover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Izo &amp; Shai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813" y="392150"/>
            <a:ext cx="60674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 Model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a movement model called </a:t>
            </a:r>
            <a:r>
              <a:rPr lang="en" b="1"/>
              <a:t>Linear Blend Skinning (LBS)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a </a:t>
            </a:r>
            <a:r>
              <a:rPr lang="en" b="1"/>
              <a:t>skeleton</a:t>
            </a:r>
            <a:r>
              <a:rPr lang="en"/>
              <a:t> that is an hierarchical set of </a:t>
            </a:r>
            <a:r>
              <a:rPr lang="en" b="1"/>
              <a:t>joints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joint has a </a:t>
            </a:r>
            <a:r>
              <a:rPr lang="en" b="1"/>
              <a:t>parent </a:t>
            </a:r>
            <a:r>
              <a:rPr lang="en"/>
              <a:t>(or is the root), and a set of transformations.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T_joint_to_parent</a:t>
            </a:r>
            <a:r>
              <a:rPr lang="en" sz="1400"/>
              <a:t> is the rigid transformation from a joint to its parent joint.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T_joint_to_model</a:t>
            </a:r>
            <a:r>
              <a:rPr lang="en" sz="1400"/>
              <a:t> is a transformation from the joint space to the model space.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T_model_to_joint</a:t>
            </a:r>
            <a:r>
              <a:rPr lang="en" sz="1400"/>
              <a:t> is a transformation from the model space to joint space. 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8367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Skeleton Movement - a single joint movement(spine) affects all its children - blender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66630" cy="39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880" y="152400"/>
            <a:ext cx="3101987" cy="392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3"/>
          <p:cNvCxnSpPr>
            <a:stCxn id="117" idx="3"/>
            <a:endCxn id="118" idx="1"/>
          </p:cNvCxnSpPr>
          <p:nvPr/>
        </p:nvCxnSpPr>
        <p:spPr>
          <a:xfrm>
            <a:off x="3819030" y="2115288"/>
            <a:ext cx="17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 Model (cont.)</a:t>
            </a: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</a:t>
            </a:r>
            <a:r>
              <a:rPr lang="en" b="1"/>
              <a:t>vertex</a:t>
            </a:r>
            <a:r>
              <a:rPr lang="en"/>
              <a:t>, </a:t>
            </a:r>
            <a:r>
              <a:rPr lang="en" b="1"/>
              <a:t>joint</a:t>
            </a:r>
            <a:r>
              <a:rPr lang="en"/>
              <a:t> pair has an associated weight, s.t. All of the weights associated with that vertex are summed up to 1.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i="1"/>
              <a:t>weight(i,j)</a:t>
            </a:r>
            <a:r>
              <a:rPr lang="en" i="1"/>
              <a:t> </a:t>
            </a:r>
            <a:r>
              <a:rPr lang="en"/>
              <a:t>means, how much vertex </a:t>
            </a:r>
            <a:r>
              <a:rPr lang="en" b="1" i="1"/>
              <a:t>v_i</a:t>
            </a:r>
            <a:r>
              <a:rPr lang="en"/>
              <a:t> is affected by joint </a:t>
            </a:r>
            <a:r>
              <a:rPr lang="en" b="1" i="1"/>
              <a:t>j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of the weights are 0.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700" y="3475050"/>
            <a:ext cx="30765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6706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model shape change after the rotation of the spine joint - blender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72070" cy="39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670" y="152400"/>
            <a:ext cx="3661185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000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Non-Linear least squares optimization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NLLS</a:t>
            </a: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Least Squares is a minimization problem, where we have some vector function </a:t>
            </a:r>
            <a:r>
              <a:rPr lang="en" b="1" i="1"/>
              <a:t>f</a:t>
            </a:r>
            <a:r>
              <a:rPr lang="en"/>
              <a:t>, that we try to find the argument to this functions that yields the minimum value in terms of the L2 norm: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156" y="2892475"/>
            <a:ext cx="3470475" cy="11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NLLS (cont.)	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</a:t>
            </a:r>
            <a:r>
              <a:rPr lang="en" b="1" i="1"/>
              <a:t>f</a:t>
            </a:r>
            <a:r>
              <a:rPr lang="en"/>
              <a:t> is a linear function, we have a closed form solution.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</a:t>
            </a:r>
            <a:r>
              <a:rPr lang="en" b="1" i="1"/>
              <a:t>f</a:t>
            </a:r>
            <a:r>
              <a:rPr lang="en" i="1"/>
              <a:t> </a:t>
            </a:r>
            <a:r>
              <a:rPr lang="en"/>
              <a:t>is </a:t>
            </a:r>
            <a:r>
              <a:rPr lang="en" b="1"/>
              <a:t>non-linear</a:t>
            </a:r>
            <a:r>
              <a:rPr lang="en"/>
              <a:t>, we usually iteratively solve for the optimal parameters, by using first(linear) or second (quadratic) approximations.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many methods for solving NLLS, the paper uses Gauss-Newton method, we use </a:t>
            </a:r>
            <a:r>
              <a:rPr lang="en" b="1"/>
              <a:t>Levenberg–Marquardt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use NLLS solvers, we need to formulate our problem with a vector valued </a:t>
            </a:r>
            <a:r>
              <a:rPr lang="en" b="1"/>
              <a:t>cost function</a:t>
            </a:r>
            <a:r>
              <a:rPr lang="en"/>
              <a:t>, that is </a:t>
            </a:r>
            <a:r>
              <a:rPr lang="en" b="1" i="1"/>
              <a:t>f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Image processing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and camera calibration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 model parameter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projection operator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517" y="1228675"/>
            <a:ext cx="3647857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/>
        </p:nvSpPr>
        <p:spPr>
          <a:xfrm>
            <a:off x="807525" y="3359900"/>
            <a:ext cx="463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- intrinsic parameters, camera matrix</a:t>
            </a:r>
            <a:br>
              <a:rPr lang="en" sz="11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1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- extrinsic parameters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513" y="1966638"/>
            <a:ext cx="351472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/>
        </p:nvSpPr>
        <p:spPr>
          <a:xfrm>
            <a:off x="451450" y="4299900"/>
            <a:ext cx="50694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Camera calibration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finding 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1842775" y="2782675"/>
            <a:ext cx="306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2970225" y="2767725"/>
            <a:ext cx="515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R|t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311700" y="7822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Silhouette extraction</a:t>
            </a:r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311700" y="790400"/>
            <a:ext cx="8520600" cy="11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 subtraction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Silhouette extraction using Laplacian operator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Distance Transform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487" y="1887027"/>
            <a:ext cx="1814207" cy="260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281" y="1887027"/>
            <a:ext cx="1814207" cy="260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693" y="1887027"/>
            <a:ext cx="1814207" cy="260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075" y="1887027"/>
            <a:ext cx="1814207" cy="2602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866874" y="4583000"/>
            <a:ext cx="1375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Input 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2741546" y="4583000"/>
            <a:ext cx="1610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Foreground mask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4559889" y="4583000"/>
            <a:ext cx="1283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silhouette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6309500" y="4583000"/>
            <a:ext cx="1375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IDT (logscaled)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/>
              <a:t>Overview	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describe what we did. More detailed description of the original work of LiveCap can be found in the report.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presentation builds on the ideas bottom up, first we describe the individual components, then how they are joined together.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&amp; 2D pose estimation</a:t>
            </a: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VNECT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u="sng"/>
              <a:t>Input</a:t>
            </a:r>
            <a:r>
              <a:rPr lang="en"/>
              <a:t>: sequence of monocular images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u="sng"/>
              <a:t>Output</a:t>
            </a:r>
            <a:r>
              <a:rPr lang="en"/>
              <a:t>: 2d and 3d joint positions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is passed through a CNN, producing heatmaps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Heatmaps are passed through a temporal filter and skeleton fitting stage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4210"/>
            <a:ext cx="9144000" cy="198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&amp; 2D pose estimation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VIBE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u="sng"/>
              <a:t>Input</a:t>
            </a:r>
            <a:r>
              <a:rPr lang="en"/>
              <a:t>: sequence of monocular images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u="sng"/>
              <a:t>Output</a:t>
            </a:r>
            <a:r>
              <a:rPr lang="en"/>
              <a:t>: SMPL body shape and pose parameters (~90).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input is passed through a CNN feature extractor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Features are combined over time using RNN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uses additional Discriminator to make sure that the output parameters are realistic.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87850"/>
            <a:ext cx="8405134" cy="19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Combining it all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It All</a:t>
            </a: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formulate our problem as a </a:t>
            </a:r>
            <a:r>
              <a:rPr lang="en" b="1"/>
              <a:t>NLLS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parameters that we optimize are the </a:t>
            </a:r>
            <a:r>
              <a:rPr lang="en" b="1"/>
              <a:t>root rigid transformation</a:t>
            </a:r>
            <a:r>
              <a:rPr lang="en"/>
              <a:t> and the </a:t>
            </a:r>
            <a:r>
              <a:rPr lang="en" b="1"/>
              <a:t>joints angles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our </a:t>
            </a:r>
            <a:r>
              <a:rPr lang="en" b="1"/>
              <a:t>Motion Model</a:t>
            </a:r>
            <a:r>
              <a:rPr lang="en"/>
              <a:t> and the outputs of the </a:t>
            </a:r>
            <a:r>
              <a:rPr lang="en" b="1"/>
              <a:t>Image Processing </a:t>
            </a:r>
            <a:r>
              <a:rPr lang="en"/>
              <a:t>to define our </a:t>
            </a:r>
            <a:r>
              <a:rPr lang="en" b="1"/>
              <a:t>cost function</a:t>
            </a:r>
            <a:r>
              <a:rPr lang="en"/>
              <a:t>, also called </a:t>
            </a:r>
            <a:r>
              <a:rPr lang="en" b="1"/>
              <a:t>Energy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</a:t>
            </a:r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parameters to the energy is the </a:t>
            </a:r>
            <a:r>
              <a:rPr lang="en" b="1"/>
              <a:t>root translation + rotation + joint angles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composed of different parts, those are derived either from matching our </a:t>
            </a:r>
            <a:r>
              <a:rPr lang="en" b="1"/>
              <a:t>model </a:t>
            </a:r>
            <a:r>
              <a:rPr lang="en"/>
              <a:t>to the current </a:t>
            </a:r>
            <a:r>
              <a:rPr lang="en" b="1"/>
              <a:t>frame</a:t>
            </a:r>
            <a:r>
              <a:rPr lang="en"/>
              <a:t>(silhouette, 3d, 2d), or based on prior knowledge on the movement of humans(temporal, anatomic).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part we add weights to balance.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63"/>
            <a:ext cx="3887275" cy="9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450" y="1284300"/>
            <a:ext cx="516255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3080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difference between the predicted 3d joint positions and the models 3d joint positions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314025"/>
            <a:ext cx="45243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 rotWithShape="1">
          <a:blip r:embed="rId4">
            <a:alphaModFix/>
          </a:blip>
          <a:srcRect l="12939" t="4091" r="8684" b="6190"/>
          <a:stretch/>
        </p:blipFill>
        <p:spPr>
          <a:xfrm>
            <a:off x="4619625" y="1006324"/>
            <a:ext cx="4524374" cy="41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9391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difference between the predicted 2d joint positions and the projected model’s joints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309450"/>
            <a:ext cx="46196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791" y="0"/>
            <a:ext cx="289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937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distance transform of the silhouette at the pixels of the projected contour vertices.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b in the formula is a special term to give us the correct sign when the point is inside the silhouette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32925"/>
            <a:ext cx="50577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591" y="0"/>
            <a:ext cx="28932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13" y="3552813"/>
            <a:ext cx="555307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difference in the model’s joint position w.r.t the previous frame estimated pose.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can also be interpreted as the velocity of the joint.</a:t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8450"/>
            <a:ext cx="53340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>
            <a:spLocks noGrp="1"/>
          </p:cNvSpPr>
          <p:nvPr>
            <p:ph type="body" idx="1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joint angle we have an upper and a lower limit.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we pass one of those limits, then we add the difference to the energy of the pose.</a:t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38088"/>
            <a:ext cx="33718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76363"/>
            <a:ext cx="354330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map: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Overview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Description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Human 3D Modeling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Non-Linear Least Squares (NLLS) Optimization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Image Processing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Combining it all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Experiments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Main Differences From The Original 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Conclusions &amp; Future Work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200" y="0"/>
            <a:ext cx="5899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Implementation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code and packages</a:t>
            </a:r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Anaconda </a:t>
            </a:r>
            <a:r>
              <a:rPr lang="en"/>
              <a:t>package manager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Github </a:t>
            </a:r>
            <a:r>
              <a:rPr lang="en"/>
              <a:t>for collaboration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Python 3.7</a:t>
            </a:r>
            <a:r>
              <a:rPr lang="en"/>
              <a:t> - surprisingly </a:t>
            </a:r>
            <a:r>
              <a:rPr lang="en" b="1"/>
              <a:t>fast</a:t>
            </a:r>
            <a:r>
              <a:rPr lang="en"/>
              <a:t> when used </a:t>
            </a:r>
            <a:r>
              <a:rPr lang="en" b="1"/>
              <a:t>correctly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Numpy 1.17 </a:t>
            </a:r>
            <a:r>
              <a:rPr lang="en"/>
              <a:t>- fast array operations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Scipy 1.4</a:t>
            </a:r>
            <a:r>
              <a:rPr lang="en"/>
              <a:t> - NLLS solvers and rotations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OpenCV 4.1 </a:t>
            </a:r>
            <a:r>
              <a:rPr lang="en"/>
              <a:t>- part of the image processing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Pytorch 1.4</a:t>
            </a:r>
            <a:r>
              <a:rPr lang="en"/>
              <a:t> - VIBE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Pyvista 0.25 </a:t>
            </a:r>
            <a:r>
              <a:rPr lang="en"/>
              <a:t>- visualizations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Pycollada 0.4</a:t>
            </a:r>
            <a:r>
              <a:rPr lang="en"/>
              <a:t> - 3d I/O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750" y="95838"/>
            <a:ext cx="1559850" cy="15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5746" y="136659"/>
            <a:ext cx="1478250" cy="1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524" y="3878924"/>
            <a:ext cx="1264575" cy="12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0625" y="2420314"/>
            <a:ext cx="2233375" cy="11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9150" y="3537008"/>
            <a:ext cx="1264575" cy="155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Experiments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Exp. 1 - Dance + generic model</a:t>
            </a:r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development and testing we used a video downloaded from youtube + a generic human body rigged with blender </a:t>
            </a:r>
            <a:endParaRPr/>
          </a:p>
        </p:txBody>
      </p:sp>
      <p:pic>
        <p:nvPicPr>
          <p:cNvPr id="2" name="Online Media 1" title="dance generic">
            <a:hlinkClick r:id="" action="ppaction://media"/>
            <a:extLst>
              <a:ext uri="{FF2B5EF4-FFF2-40B4-BE49-F238E27FC236}">
                <a16:creationId xmlns:a16="http://schemas.microsoft.com/office/drawing/2014/main" id="{5A17F8A2-79E6-4854-9636-B40B6B0FE8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71637" y="1994446"/>
            <a:ext cx="5598319" cy="3149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Exp. 1 - Conclusions</a:t>
            </a:r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see  that the blending weights are not good, and create some unnatural movement.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number of vertices slows down the optimization.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number of DOFs (3 for each joint) slows down optimization, and leads to some of the unnatural movement.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it kind of works.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Exp. 2 - Original video + model:</a:t>
            </a:r>
            <a:endParaRPr/>
          </a:p>
        </p:txBody>
      </p:sp>
      <p:sp>
        <p:nvSpPr>
          <p:cNvPr id="295" name="Google Shape;295;p4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used the resources shared by livecap authors, after we had troubles creating our own models.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baseline combined">
            <a:hlinkClick r:id="" action="ppaction://media"/>
            <a:extLst>
              <a:ext uri="{FF2B5EF4-FFF2-40B4-BE49-F238E27FC236}">
                <a16:creationId xmlns:a16="http://schemas.microsoft.com/office/drawing/2014/main" id="{5EE8CA6A-D6FB-48E9-8A6D-3D0ED0CBE6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57350" y="387350"/>
            <a:ext cx="5829300" cy="436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 2. Conclusions</a:t>
            </a:r>
            <a:endParaRPr/>
          </a:p>
        </p:txBody>
      </p:sp>
      <p:sp>
        <p:nvSpPr>
          <p:cNvPr id="306" name="Google Shape;306;p5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results look much more satisfying.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Reducing the number of vertices from ~19,000 to ~5,000 and reducing the number of DOFs from ~90 to ~30 greatly improved the runtime speeds, getting to almost real time speeds on a pc alone.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mismatch exists in the mapping from predicted joint locations and model joint location, the results of this can be seen in the video.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predictions are a little bit jittery, this might be to due low weight of the temporal energy.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 3. Balancing the energies</a:t>
            </a:r>
            <a:endParaRPr/>
          </a:p>
        </p:txBody>
      </p:sp>
      <p:sp>
        <p:nvSpPr>
          <p:cNvPr id="312" name="Google Shape;312;p5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tried changing the balances between the different energies and even dropping some of them.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13" name="Google Shape;313;p51"/>
          <p:cNvGraphicFramePr/>
          <p:nvPr/>
        </p:nvGraphicFramePr>
        <p:xfrm>
          <a:off x="837325" y="2078755"/>
          <a:ext cx="7357750" cy="2678475"/>
        </p:xfrm>
        <a:graphic>
          <a:graphicData uri="http://schemas.openxmlformats.org/drawingml/2006/table">
            <a:tbl>
              <a:tblPr>
                <a:noFill/>
                <a:tableStyleId>{6E246A08-617E-413D-A347-50C64EB0BE20}</a:tableStyleId>
              </a:tblPr>
              <a:tblGrid>
                <a:gridCol w="258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9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6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Experiment  / Weight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silhouette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temporal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anatomic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 Baseline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1e-3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1e-3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No silhouette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1e-3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High anatomic + temporal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1e-3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1e-3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No Anatomic + temporal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1e-3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1e-3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No 3d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1e-3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1e-3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 No 2d + silhouette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Problem Description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 3. Sample results</a:t>
            </a:r>
            <a:endParaRPr/>
          </a:p>
        </p:txBody>
      </p:sp>
      <p:sp>
        <p:nvSpPr>
          <p:cNvPr id="319" name="Google Shape;319;p5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 3d loss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 2d and silhouette loss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 regulation (anatomic + temporal)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No 3d Loss</a:t>
            </a:r>
            <a:endParaRPr/>
          </a:p>
        </p:txBody>
      </p:sp>
      <p:pic>
        <p:nvPicPr>
          <p:cNvPr id="2" name="Online Media 1" title="no 3d combined">
            <a:hlinkClick r:id="" action="ppaction://media"/>
            <a:extLst>
              <a:ext uri="{FF2B5EF4-FFF2-40B4-BE49-F238E27FC236}">
                <a16:creationId xmlns:a16="http://schemas.microsoft.com/office/drawing/2014/main" id="{17D9C09F-800E-4ACE-A042-4EC93935C4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57350" y="0"/>
            <a:ext cx="5829300" cy="436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No 2d and silhouette</a:t>
            </a:r>
            <a:endParaRPr/>
          </a:p>
        </p:txBody>
      </p:sp>
      <p:pic>
        <p:nvPicPr>
          <p:cNvPr id="2" name="Online Media 1" title="no 2d combined">
            <a:hlinkClick r:id="" action="ppaction://media"/>
            <a:extLst>
              <a:ext uri="{FF2B5EF4-FFF2-40B4-BE49-F238E27FC236}">
                <a16:creationId xmlns:a16="http://schemas.microsoft.com/office/drawing/2014/main" id="{D4B124AF-AA21-45C3-AEFF-86A6CCA305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07344" y="0"/>
            <a:ext cx="5829300" cy="436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No Regulation</a:t>
            </a:r>
            <a:endParaRPr/>
          </a:p>
        </p:txBody>
      </p:sp>
      <p:pic>
        <p:nvPicPr>
          <p:cNvPr id="2" name="Online Media 1" title="no reg combined">
            <a:hlinkClick r:id="" action="ppaction://media"/>
            <a:extLst>
              <a:ext uri="{FF2B5EF4-FFF2-40B4-BE49-F238E27FC236}">
                <a16:creationId xmlns:a16="http://schemas.microsoft.com/office/drawing/2014/main" id="{23E79ABD-996C-45F2-BFFB-8A81A2701E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57350" y="0"/>
            <a:ext cx="5829300" cy="436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 3. Conclusions</a:t>
            </a:r>
            <a:endParaRPr/>
          </a:p>
        </p:txBody>
      </p:sp>
      <p:sp>
        <p:nvSpPr>
          <p:cNvPr id="343" name="Google Shape;343;p5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Dropping 3d cost significantly reduces the quality of the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Dropping both 2d and silhouette cost is not as significant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Dropping the regulatory terms in the cost results in unnatural movement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Differences From the Original Work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</a:t>
            </a:r>
            <a:endParaRPr/>
          </a:p>
        </p:txBody>
      </p:sp>
      <p:sp>
        <p:nvSpPr>
          <p:cNvPr id="354" name="Google Shape;354;p5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paper also goes through the model acquisition stage and the non-rigid optimization stage. We did not recreate that due to a lack of time.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choose to use Python. The programing language use by the authors is not clearly stated, but we estimate that it was a combination of C++ and MATLAB.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did not get real-time results, mainly because we run without gpu, and of the frameworks used.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VIBE instead of VNECT, because we were not able to run it in our computers.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Conclusions &amp; Future Work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Conclusions &amp; Future Work</a:t>
            </a:r>
            <a:endParaRPr/>
          </a:p>
        </p:txBody>
      </p:sp>
      <p:sp>
        <p:nvSpPr>
          <p:cNvPr id="365" name="Google Shape;365;p6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importance of making your implementation publicly available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separate parts - pose estimation, skeleton optimization and model rigging, maybe letting them benefit from each other might prove useful, for example: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the pose estimation module to automatically rig the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fine tuning the pose estimation model using the optimization results to the specific model, to reduce the number of iterations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non-rigid deformation might yield farther insight.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Motion Capture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458100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task is to capture the movement of a human from a video.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To Capture The Movement</a:t>
            </a:r>
            <a:r>
              <a:rPr lang="en"/>
              <a:t> in our context means to recreate a 3d model that moves similarly to the human observed in the images.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Different uses: game industry, medical world...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capture - from livecap paper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6120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6674400" y="223625"/>
            <a:ext cx="2364000" cy="3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Left to right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model in the rest pose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Input 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Model without texture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Model with texture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Textured and untextured model from different views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Human 3d modelling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Geometrical Shapes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done by approximating the shape with many small polygons - a </a:t>
            </a:r>
            <a:r>
              <a:rPr lang="en" b="1"/>
              <a:t>Mesh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polygons here are called </a:t>
            </a:r>
            <a:r>
              <a:rPr lang="en" b="1"/>
              <a:t>Faces</a:t>
            </a:r>
            <a:r>
              <a:rPr lang="en"/>
              <a:t>, and are here triangles.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face is composed out of </a:t>
            </a:r>
            <a:r>
              <a:rPr lang="en" b="1"/>
              <a:t>vertices</a:t>
            </a:r>
            <a:r>
              <a:rPr lang="en"/>
              <a:t>, connected by </a:t>
            </a:r>
            <a:r>
              <a:rPr lang="en" b="1"/>
              <a:t>edges. 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Vertices are points in 3d space.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mesh - can see vertices, faces, edges - from pyvista docs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575" y="88525"/>
            <a:ext cx="5234365" cy="39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1583</Words>
  <Application>Microsoft Office PowerPoint</Application>
  <PresentationFormat>On-screen Show (16:9)</PresentationFormat>
  <Paragraphs>205</Paragraphs>
  <Slides>48</Slides>
  <Notes>48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Amatic SC</vt:lpstr>
      <vt:lpstr>Source Code Pro</vt:lpstr>
      <vt:lpstr>Calibri</vt:lpstr>
      <vt:lpstr>Arial</vt:lpstr>
      <vt:lpstr>Beach Day</vt:lpstr>
      <vt:lpstr> LiveCap Cover</vt:lpstr>
      <vt:lpstr>Overview </vt:lpstr>
      <vt:lpstr>Road map:</vt:lpstr>
      <vt:lpstr>2. Problem Description</vt:lpstr>
      <vt:lpstr>Real Time Motion Capture</vt:lpstr>
      <vt:lpstr>PowerPoint Presentation</vt:lpstr>
      <vt:lpstr>3. Human 3d modelling</vt:lpstr>
      <vt:lpstr>Representing Geometrical Shapes</vt:lpstr>
      <vt:lpstr>PowerPoint Presentation</vt:lpstr>
      <vt:lpstr>Movement Model</vt:lpstr>
      <vt:lpstr>PowerPoint Presentation</vt:lpstr>
      <vt:lpstr>Movement Model (cont.)</vt:lpstr>
      <vt:lpstr>PowerPoint Presentation</vt:lpstr>
      <vt:lpstr>4. Non-Linear least squares optimization</vt:lpstr>
      <vt:lpstr>NLLS</vt:lpstr>
      <vt:lpstr>NLLS (cont.) </vt:lpstr>
      <vt:lpstr>5. Image processing</vt:lpstr>
      <vt:lpstr>Projection and camera calibration</vt:lpstr>
      <vt:lpstr>Silhouette extraction</vt:lpstr>
      <vt:lpstr>3d &amp; 2D pose estimation</vt:lpstr>
      <vt:lpstr>3d &amp; 2D pose estimation </vt:lpstr>
      <vt:lpstr>6. Combining it all </vt:lpstr>
      <vt:lpstr>Combining It All</vt:lpstr>
      <vt:lpstr>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Implementation</vt:lpstr>
      <vt:lpstr>Implementation - code and packages</vt:lpstr>
      <vt:lpstr>8. Experiments</vt:lpstr>
      <vt:lpstr>Exp. 1 - Dance + generic model</vt:lpstr>
      <vt:lpstr>Exp. 1 - Conclusions</vt:lpstr>
      <vt:lpstr>Exp. 2 - Original video + model:</vt:lpstr>
      <vt:lpstr>PowerPoint Presentation</vt:lpstr>
      <vt:lpstr>Exp 2. Conclusions</vt:lpstr>
      <vt:lpstr>Exp 3. Balancing the energies</vt:lpstr>
      <vt:lpstr>Exp 3. Sample results</vt:lpstr>
      <vt:lpstr>PowerPoint Presentation</vt:lpstr>
      <vt:lpstr>PowerPoint Presentation</vt:lpstr>
      <vt:lpstr>PowerPoint Presentation</vt:lpstr>
      <vt:lpstr>Exp 3. Conclusions</vt:lpstr>
      <vt:lpstr>9. Differences From the Original Work </vt:lpstr>
      <vt:lpstr>Differences</vt:lpstr>
      <vt:lpstr>10. Conclusions &amp; Future Work</vt:lpstr>
      <vt:lpstr>Conclusions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LiveCap Cover</dc:title>
  <cp:lastModifiedBy>Shai Guendelman</cp:lastModifiedBy>
  <cp:revision>2</cp:revision>
  <dcterms:modified xsi:type="dcterms:W3CDTF">2020-09-27T10:40:28Z</dcterms:modified>
</cp:coreProperties>
</file>